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156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E8D3145-2107-41FC-B93B-5C92C357C779}" type="datetimeFigureOut">
              <a:rPr lang="en-US" smtClean="0"/>
              <a:pPr/>
              <a:t>6/17/2024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397B59-7F20-47BE-BA10-5EBFD23E067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8D3145-2107-41FC-B93B-5C92C357C779}" type="datetimeFigureOut">
              <a:rPr lang="en-US" smtClean="0"/>
              <a:pPr/>
              <a:t>6/17/2024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397B59-7F20-47BE-BA10-5EBFD23E067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8D3145-2107-41FC-B93B-5C92C357C779}" type="datetimeFigureOut">
              <a:rPr lang="en-US" smtClean="0"/>
              <a:pPr/>
              <a:t>6/17/2024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397B59-7F20-47BE-BA10-5EBFD23E067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8D3145-2107-41FC-B93B-5C92C357C779}" type="datetimeFigureOut">
              <a:rPr lang="en-US" smtClean="0"/>
              <a:pPr/>
              <a:t>6/17/2024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397B59-7F20-47BE-BA10-5EBFD23E067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8D3145-2107-41FC-B93B-5C92C357C779}" type="datetimeFigureOut">
              <a:rPr lang="en-US" smtClean="0"/>
              <a:pPr/>
              <a:t>6/17/2024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397B59-7F20-47BE-BA10-5EBFD23E067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8D3145-2107-41FC-B93B-5C92C357C779}" type="datetimeFigureOut">
              <a:rPr lang="en-US" smtClean="0"/>
              <a:pPr/>
              <a:t>6/17/2024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397B59-7F20-47BE-BA10-5EBFD23E067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8D3145-2107-41FC-B93B-5C92C357C779}" type="datetimeFigureOut">
              <a:rPr lang="en-US" smtClean="0"/>
              <a:pPr/>
              <a:t>6/17/2024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397B59-7F20-47BE-BA10-5EBFD23E067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8D3145-2107-41FC-B93B-5C92C357C779}" type="datetimeFigureOut">
              <a:rPr lang="en-US" smtClean="0"/>
              <a:pPr/>
              <a:t>6/17/2024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397B59-7F20-47BE-BA10-5EBFD23E067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8D3145-2107-41FC-B93B-5C92C357C779}" type="datetimeFigureOut">
              <a:rPr lang="en-US" smtClean="0"/>
              <a:pPr/>
              <a:t>6/17/2024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397B59-7F20-47BE-BA10-5EBFD23E067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8D3145-2107-41FC-B93B-5C92C357C779}" type="datetimeFigureOut">
              <a:rPr lang="en-US" smtClean="0"/>
              <a:pPr/>
              <a:t>6/17/2024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397B59-7F20-47BE-BA10-5EBFD23E067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8D3145-2107-41FC-B93B-5C92C357C779}" type="datetimeFigureOut">
              <a:rPr lang="en-US" smtClean="0"/>
              <a:pPr/>
              <a:t>6/17/2024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397B59-7F20-47BE-BA10-5EBFD23E067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8D3145-2107-41FC-B93B-5C92C357C779}" type="datetimeFigureOut">
              <a:rPr lang="en-US" smtClean="0"/>
              <a:pPr/>
              <a:t>6/17/2024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397B59-7F20-47BE-BA10-5EBFD23E067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latin typeface="Times New Roman" pitchFamily="18" charset="0"/>
                <a:cs typeface="Times New Roman" pitchFamily="18" charset="0"/>
              </a:rPr>
              <a:t>Jacobson’s Relaxation exercise</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2.png"/>
          <p:cNvPicPr>
            <a:picLocks noGrp="1" noChangeAspect="1"/>
          </p:cNvPicPr>
          <p:nvPr>
            <p:ph idx="1"/>
          </p:nvPr>
        </p:nvPicPr>
        <p:blipFill>
          <a:blip r:embed="rId2"/>
          <a:stretch>
            <a:fillRect/>
          </a:stretch>
        </p:blipFill>
        <p:spPr>
          <a:xfrm>
            <a:off x="642910" y="1714488"/>
            <a:ext cx="7630458" cy="3672706"/>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3.png"/>
          <p:cNvPicPr>
            <a:picLocks noGrp="1" noChangeAspect="1"/>
          </p:cNvPicPr>
          <p:nvPr>
            <p:ph idx="1"/>
          </p:nvPr>
        </p:nvPicPr>
        <p:blipFill>
          <a:blip r:embed="rId2"/>
          <a:stretch>
            <a:fillRect/>
          </a:stretch>
        </p:blipFill>
        <p:spPr>
          <a:xfrm>
            <a:off x="242186" y="1643050"/>
            <a:ext cx="8330342" cy="4069967"/>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mtClean="0"/>
              <a:t>Overview</a:t>
            </a:r>
            <a:endParaRPr lang="en-US"/>
          </a:p>
        </p:txBody>
      </p:sp>
      <p:sp>
        <p:nvSpPr>
          <p:cNvPr id="3" name="Content Placeholder 2"/>
          <p:cNvSpPr>
            <a:spLocks noGrp="1"/>
          </p:cNvSpPr>
          <p:nvPr>
            <p:ph idx="1"/>
          </p:nvPr>
        </p:nvSpPr>
        <p:spPr/>
        <p:txBody>
          <a:bodyPr/>
          <a:lstStyle/>
          <a:p>
            <a:pPr algn="just"/>
            <a:r>
              <a:rPr lang="en-US" dirty="0">
                <a:latin typeface="Times New Roman" pitchFamily="18" charset="0"/>
                <a:cs typeface="Times New Roman" pitchFamily="18" charset="0"/>
              </a:rPr>
              <a:t>Jacobson’s relaxation technique is a type of therapy that focuses on tightening and relaxing specific muscle groups in sequence. It’s also known as progressive relaxation therapy. By concentrating on specific areas and tensing and then relaxing them, you can become more aware of your body and physical sensations.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800" dirty="0">
                <a:latin typeface="Times New Roman" pitchFamily="18" charset="0"/>
                <a:cs typeface="Times New Roman" pitchFamily="18" charset="0"/>
              </a:rPr>
              <a:t>Dr. Edmund Jacobson invented the technique in the 1920s as a way to help his patients deal with anxiety. Dr. Jacobson felt that relaxing the muscles could relax the mind as well. The technique involves tightening one muscle group while keeping the rest of the body relaxed, and then releasing the tension.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Benefits</a:t>
            </a:r>
            <a:endParaRPr lang="en-US" dirty="0"/>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relieving </a:t>
            </a:r>
            <a:r>
              <a:rPr lang="en-US" dirty="0" smtClean="0">
                <a:latin typeface="Times New Roman" pitchFamily="18" charset="0"/>
                <a:cs typeface="Times New Roman" pitchFamily="18" charset="0"/>
              </a:rPr>
              <a:t>anxiety</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reducing work-related </a:t>
            </a:r>
            <a:r>
              <a:rPr lang="en-US" dirty="0" smtClean="0">
                <a:latin typeface="Times New Roman" pitchFamily="18" charset="0"/>
                <a:cs typeface="Times New Roman" pitchFamily="18" charset="0"/>
              </a:rPr>
              <a:t>stress</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lowering your blood pressure</a:t>
            </a:r>
          </a:p>
          <a:p>
            <a:r>
              <a:rPr lang="en-US" dirty="0">
                <a:latin typeface="Times New Roman" pitchFamily="18" charset="0"/>
                <a:cs typeface="Times New Roman" pitchFamily="18" charset="0"/>
              </a:rPr>
              <a:t>reducing the likelihood of seizures</a:t>
            </a:r>
          </a:p>
          <a:p>
            <a:r>
              <a:rPr lang="en-US" dirty="0">
                <a:latin typeface="Times New Roman" pitchFamily="18" charset="0"/>
                <a:cs typeface="Times New Roman" pitchFamily="18" charset="0"/>
              </a:rPr>
              <a:t>improving your sleep</a:t>
            </a:r>
          </a:p>
          <a:p>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Requirements of Environment: </a:t>
            </a:r>
          </a:p>
          <a:p>
            <a:pPr algn="just">
              <a:buNone/>
            </a:pPr>
            <a:r>
              <a:rPr lang="en-US" dirty="0" smtClean="0">
                <a:latin typeface="Times New Roman" pitchFamily="18" charset="0"/>
                <a:cs typeface="Times New Roman" pitchFamily="18" charset="0"/>
              </a:rPr>
              <a:t>The setting for relaxation is quiet and of distraction noises. The client Will be kept physically comfortable in a position.</a:t>
            </a: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latin typeface="Times New Roman" pitchFamily="18" charset="0"/>
                <a:cs typeface="Times New Roman" pitchFamily="18" charset="0"/>
              </a:rPr>
              <a:t>General Instruction (Before and During Muscle Relaxation Exercise): </a:t>
            </a:r>
            <a:br>
              <a:rPr lang="en-US" sz="2800" b="1" dirty="0" smtClean="0">
                <a:latin typeface="Times New Roman" pitchFamily="18" charset="0"/>
                <a:cs typeface="Times New Roman" pitchFamily="18" charset="0"/>
              </a:rPr>
            </a:br>
            <a:endParaRPr lang="en-US" sz="2800" b="1" dirty="0"/>
          </a:p>
        </p:txBody>
      </p:sp>
      <p:sp>
        <p:nvSpPr>
          <p:cNvPr id="3" name="Content Placeholder 2"/>
          <p:cNvSpPr>
            <a:spLocks noGrp="1"/>
          </p:cNvSpPr>
          <p:nvPr>
            <p:ph idx="1"/>
          </p:nvPr>
        </p:nvSpPr>
        <p:spPr/>
        <p:txBody>
          <a:bodyPr>
            <a:normAutofit fontScale="85000" lnSpcReduction="10000"/>
          </a:bodyPr>
          <a:lstStyle/>
          <a:p>
            <a:pPr algn="just"/>
            <a:r>
              <a:rPr lang="en-US" dirty="0" smtClean="0">
                <a:latin typeface="Times New Roman" pitchFamily="18" charset="0"/>
                <a:cs typeface="Times New Roman" pitchFamily="18" charset="0"/>
              </a:rPr>
              <a:t>This instruction is kept simple and is easily understood by students exposed to </a:t>
            </a:r>
            <a:r>
              <a:rPr lang="en-US" dirty="0" err="1" smtClean="0">
                <a:latin typeface="Times New Roman" pitchFamily="18" charset="0"/>
                <a:cs typeface="Times New Roman" pitchFamily="18" charset="0"/>
              </a:rPr>
              <a:t>jacobson’s</a:t>
            </a:r>
            <a:r>
              <a:rPr lang="en-US" dirty="0" smtClean="0">
                <a:latin typeface="Times New Roman" pitchFamily="18" charset="0"/>
                <a:cs typeface="Times New Roman" pitchFamily="18" charset="0"/>
              </a:rPr>
              <a:t> progressive muscle relaxation technique and gives them a clear picture of how to co-operate during the exercise regimen. </a:t>
            </a:r>
          </a:p>
          <a:p>
            <a:pPr algn="just">
              <a:buNone/>
            </a:pPr>
            <a:r>
              <a:rPr lang="en-US" dirty="0" smtClean="0">
                <a:latin typeface="Times New Roman" pitchFamily="18" charset="0"/>
                <a:cs typeface="Times New Roman" pitchFamily="18" charset="0"/>
              </a:rPr>
              <a:t>a) To sit on a chair as comfortably as possible. Keep your body loose ..................... light..................and free. </a:t>
            </a:r>
          </a:p>
          <a:p>
            <a:pPr algn="just">
              <a:buNone/>
            </a:pPr>
            <a:r>
              <a:rPr lang="en-US" dirty="0" smtClean="0">
                <a:latin typeface="Times New Roman" pitchFamily="18" charset="0"/>
                <a:cs typeface="Times New Roman" pitchFamily="18" charset="0"/>
              </a:rPr>
              <a:t>b) Be calm and comfortable. </a:t>
            </a:r>
          </a:p>
          <a:p>
            <a:pPr algn="just">
              <a:buNone/>
            </a:pPr>
            <a:r>
              <a:rPr lang="en-US" dirty="0" smtClean="0">
                <a:latin typeface="Times New Roman" pitchFamily="18" charset="0"/>
                <a:cs typeface="Times New Roman" pitchFamily="18" charset="0"/>
              </a:rPr>
              <a:t>c)Keep your eye closed. </a:t>
            </a:r>
          </a:p>
          <a:p>
            <a:pPr algn="just">
              <a:buNone/>
            </a:pPr>
            <a:r>
              <a:rPr lang="en-US" dirty="0" smtClean="0">
                <a:latin typeface="Times New Roman" pitchFamily="18" charset="0"/>
                <a:cs typeface="Times New Roman" pitchFamily="18" charset="0"/>
              </a:rPr>
              <a:t>d)Avoid stray thoughts. </a:t>
            </a:r>
          </a:p>
          <a:p>
            <a:pPr algn="just">
              <a:buNone/>
            </a:pPr>
            <a:r>
              <a:rPr lang="en-US" dirty="0" smtClean="0">
                <a:latin typeface="Times New Roman" pitchFamily="18" charset="0"/>
                <a:cs typeface="Times New Roman" pitchFamily="18" charset="0"/>
              </a:rPr>
              <a:t>e) Avoid extra movements of the body</a:t>
            </a:r>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buNone/>
            </a:pPr>
            <a:r>
              <a:rPr lang="en-US" sz="2800" dirty="0">
                <a:latin typeface="Times New Roman" pitchFamily="18" charset="0"/>
                <a:cs typeface="Times New Roman" pitchFamily="18" charset="0"/>
              </a:rPr>
              <a:t>f</a:t>
            </a:r>
            <a:r>
              <a:rPr lang="en-US" sz="2800" dirty="0" smtClean="0">
                <a:latin typeface="Times New Roman" pitchFamily="18" charset="0"/>
                <a:cs typeface="Times New Roman" pitchFamily="18" charset="0"/>
              </a:rPr>
              <a:t>) During the part of the exercise cycle tense the muscle tightly and hold for slow count of 5 seconds. (Repeat silently 1001, 1002, 1003,…) </a:t>
            </a:r>
          </a:p>
          <a:p>
            <a:pPr algn="just">
              <a:buNone/>
            </a:pPr>
            <a:r>
              <a:rPr lang="en-US" sz="2800" dirty="0">
                <a:latin typeface="Times New Roman" pitchFamily="18" charset="0"/>
                <a:cs typeface="Times New Roman" pitchFamily="18" charset="0"/>
              </a:rPr>
              <a:t>g</a:t>
            </a:r>
            <a:r>
              <a:rPr lang="en-US" sz="2800" dirty="0" smtClean="0">
                <a:latin typeface="Times New Roman" pitchFamily="18" charset="0"/>
                <a:cs typeface="Times New Roman" pitchFamily="18" charset="0"/>
              </a:rPr>
              <a:t>) During the relation part of exercise cycle relaxes the muscle quickly and completely .let your mind relax and appreciate how relaxed the muscle is feeling for 10 seconds.</a:t>
            </a:r>
          </a:p>
          <a:p>
            <a:pPr algn="just">
              <a:buNone/>
            </a:pPr>
            <a:r>
              <a:rPr lang="en-US" sz="2800" dirty="0" smtClean="0">
                <a:latin typeface="Times New Roman" pitchFamily="18" charset="0"/>
                <a:cs typeface="Times New Roman" pitchFamily="18" charset="0"/>
              </a:rPr>
              <a:t> h) Try to keep all other muscles relaxed as you exercise specific muscle group</a:t>
            </a:r>
            <a:endParaRPr lang="en-US" sz="28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571500" indent="-571500" algn="just">
              <a:buAutoNum type="romanLcParenR"/>
            </a:pPr>
            <a:r>
              <a:rPr lang="en-US" sz="2800" dirty="0" smtClean="0">
                <a:latin typeface="Times New Roman" pitchFamily="18" charset="0"/>
                <a:cs typeface="Times New Roman" pitchFamily="18" charset="0"/>
              </a:rPr>
              <a:t>As you exercise from head to toe................ Observe changes like tightness and the development of light and soothing sensations. </a:t>
            </a:r>
          </a:p>
          <a:p>
            <a:pPr marL="571500" indent="-571500" algn="just">
              <a:buNone/>
            </a:pPr>
            <a:r>
              <a:rPr lang="en-US" sz="2800" dirty="0" smtClean="0">
                <a:latin typeface="Times New Roman" pitchFamily="18" charset="0"/>
                <a:cs typeface="Times New Roman" pitchFamily="18" charset="0"/>
              </a:rPr>
              <a:t>j</a:t>
            </a:r>
            <a:r>
              <a:rPr lang="en-US" sz="2800" dirty="0">
                <a:latin typeface="Times New Roman" pitchFamily="18" charset="0"/>
                <a:cs typeface="Times New Roman" pitchFamily="18" charset="0"/>
              </a:rPr>
              <a:t>)</a:t>
            </a:r>
            <a:r>
              <a:rPr lang="en-US" sz="2800" dirty="0" smtClean="0">
                <a:latin typeface="Times New Roman" pitchFamily="18" charset="0"/>
                <a:cs typeface="Times New Roman" pitchFamily="18" charset="0"/>
              </a:rPr>
              <a:t> Relax by taking three deep breaths inhaling through nose and exhaling through mouth after each step. </a:t>
            </a:r>
          </a:p>
          <a:p>
            <a:pPr marL="571500" indent="-571500" algn="just">
              <a:buNone/>
            </a:pPr>
            <a:r>
              <a:rPr lang="en-US" sz="2800" dirty="0" smtClean="0">
                <a:latin typeface="Times New Roman" pitchFamily="18" charset="0"/>
                <a:cs typeface="Times New Roman" pitchFamily="18" charset="0"/>
              </a:rPr>
              <a:t>k</a:t>
            </a:r>
            <a:r>
              <a:rPr lang="en-US" sz="2800" dirty="0">
                <a:latin typeface="Times New Roman" pitchFamily="18" charset="0"/>
                <a:cs typeface="Times New Roman" pitchFamily="18" charset="0"/>
              </a:rPr>
              <a:t>)</a:t>
            </a:r>
            <a:r>
              <a:rPr lang="en-US" sz="2800" dirty="0" smtClean="0">
                <a:latin typeface="Times New Roman" pitchFamily="18" charset="0"/>
                <a:cs typeface="Times New Roman" pitchFamily="18" charset="0"/>
              </a:rPr>
              <a:t> Now make your body completely loose.............light.............. and free </a:t>
            </a:r>
          </a:p>
          <a:p>
            <a:pPr marL="571500" indent="-571500" algn="just">
              <a:buNone/>
            </a:pPr>
            <a:r>
              <a:rPr lang="en-US" sz="2800" dirty="0" smtClean="0">
                <a:latin typeface="Times New Roman" pitchFamily="18" charset="0"/>
                <a:cs typeface="Times New Roman" pitchFamily="18" charset="0"/>
              </a:rPr>
              <a:t>l) Let us being your exercise</a:t>
            </a:r>
            <a:endParaRPr lang="en-US" sz="2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1.png"/>
          <p:cNvPicPr>
            <a:picLocks noGrp="1" noChangeAspect="1"/>
          </p:cNvPicPr>
          <p:nvPr>
            <p:ph idx="1"/>
          </p:nvPr>
        </p:nvPicPr>
        <p:blipFill>
          <a:blip r:embed="rId2"/>
          <a:stretch>
            <a:fillRect/>
          </a:stretch>
        </p:blipFill>
        <p:spPr>
          <a:xfrm>
            <a:off x="714348" y="1857364"/>
            <a:ext cx="7804066" cy="3487162"/>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370</Words>
  <Application>Microsoft Office PowerPoint</Application>
  <PresentationFormat>On-screen Show (4:3)</PresentationFormat>
  <Paragraphs>26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Jacobson’s Relaxation exercise</vt:lpstr>
      <vt:lpstr>Overview</vt:lpstr>
      <vt:lpstr>Slide 3</vt:lpstr>
      <vt:lpstr>Benefits</vt:lpstr>
      <vt:lpstr>Slide 5</vt:lpstr>
      <vt:lpstr>General Instruction (Before and During Muscle Relaxation Exercise):  </vt:lpstr>
      <vt:lpstr>Slide 7</vt:lpstr>
      <vt:lpstr>Slide 8</vt:lpstr>
      <vt:lpstr>Slide 9</vt:lpstr>
      <vt:lpstr>Slide 10</vt:lpstr>
      <vt:lpstr>Slide 11</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Jacobsons Relaxation exercise</dc:title>
  <dc:creator>HPO</dc:creator>
  <cp:lastModifiedBy>HPO</cp:lastModifiedBy>
  <cp:revision>4</cp:revision>
  <dcterms:created xsi:type="dcterms:W3CDTF">2023-05-27T03:10:56Z</dcterms:created>
  <dcterms:modified xsi:type="dcterms:W3CDTF">2024-06-17T09:21:03Z</dcterms:modified>
</cp:coreProperties>
</file>